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5" r:id="rId10"/>
    <p:sldId id="295" r:id="rId11"/>
    <p:sldId id="296" r:id="rId12"/>
    <p:sldId id="269" r:id="rId13"/>
    <p:sldId id="271" r:id="rId14"/>
    <p:sldId id="272" r:id="rId15"/>
    <p:sldId id="273" r:id="rId16"/>
    <p:sldId id="275" r:id="rId17"/>
    <p:sldId id="301" r:id="rId18"/>
    <p:sldId id="302" r:id="rId19"/>
    <p:sldId id="303" r:id="rId20"/>
    <p:sldId id="304" r:id="rId21"/>
    <p:sldId id="305" r:id="rId22"/>
    <p:sldId id="297" r:id="rId23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92" autoAdjust="0"/>
    <p:restoredTop sz="94660"/>
  </p:normalViewPr>
  <p:slideViewPr>
    <p:cSldViewPr>
      <p:cViewPr varScale="1">
        <p:scale>
          <a:sx n="81" d="100"/>
          <a:sy n="81" d="100"/>
        </p:scale>
        <p:origin x="9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2C288-856A-4EFD-8288-3CFB08775EC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FCE29-5C3E-44F3-A85A-2E9F7A06EE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60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708C-7A4D-4736-8D63-5B59A01DD113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021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778C-4DF0-4123-BD95-9978E41BB765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49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48CCD-2188-4AC5-8B4A-B12AFD7A7409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12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738-F52B-4E7E-B189-7EE7546D0351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25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F26CA-ACEA-4512-AF12-F2466F03D819}" type="datetime1">
              <a:rPr lang="de-DE" smtClean="0"/>
              <a:t>07.10.2026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25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37127-61B4-4E86-A542-157A04ECA7D7}" type="datetime1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446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72FC-73F9-4A38-BB36-972A4EB5FCC2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81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59753-3581-448F-BA3C-FAA1A1C7371F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227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C4252-D367-4311-9FF9-5AB988C01935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89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B74B-066A-4560-A83D-CF1561B0640F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82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FF581-8ECB-4256-84B0-7C7B86B12A41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264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72816"/>
            <a:ext cx="8229600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49FD5-D19D-4FD1-95C2-F9AF620CECD1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1</a:t>
            </a:r>
          </a:p>
        </p:txBody>
      </p:sp>
      <p:pic>
        <p:nvPicPr>
          <p:cNvPr id="7" name="Bild 4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851921" y="44624"/>
            <a:ext cx="108012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9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4632" cy="2041376"/>
          </a:xfrm>
        </p:spPr>
        <p:txBody>
          <a:bodyPr>
            <a:normAutofit fontScale="90000"/>
          </a:bodyPr>
          <a:lstStyle/>
          <a:p>
            <a:r>
              <a:rPr lang="de-DE" sz="4000" dirty="0"/>
              <a:t>Duldungspflichten </a:t>
            </a:r>
            <a:br>
              <a:rPr lang="de-DE" dirty="0"/>
            </a:br>
            <a:r>
              <a:rPr lang="de-DE" sz="2700" dirty="0"/>
              <a:t>des Mieters bei </a:t>
            </a:r>
            <a:br>
              <a:rPr lang="de-DE" dirty="0"/>
            </a:br>
            <a:r>
              <a:rPr lang="de-DE" dirty="0"/>
              <a:t>Modernisierung, Sanierung und Instandsetzung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47664" y="5514702"/>
            <a:ext cx="6296744" cy="841648"/>
          </a:xfrm>
        </p:spPr>
        <p:txBody>
          <a:bodyPr>
            <a:normAutofit/>
          </a:bodyPr>
          <a:lstStyle/>
          <a:p>
            <a:r>
              <a:rPr lang="de-DE" sz="1200" dirty="0"/>
              <a:t>RA Marcus Schneider</a:t>
            </a:r>
          </a:p>
          <a:p>
            <a:r>
              <a:rPr lang="de-DE" sz="1200" dirty="0"/>
              <a:t>WIR Jennißen &amp; Partner mbB</a:t>
            </a:r>
          </a:p>
          <a:p>
            <a:r>
              <a:rPr lang="de-DE" sz="1200" dirty="0"/>
              <a:t>Baurecht + Sachverstand 08.10.2026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1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3EA1708-F744-4D54-81F1-0399481E3C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58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576064"/>
          </a:xfrm>
        </p:spPr>
        <p:txBody>
          <a:bodyPr>
            <a:normAutofit/>
          </a:bodyPr>
          <a:lstStyle/>
          <a:p>
            <a:r>
              <a:rPr lang="de-DE" sz="2400" b="1" dirty="0"/>
              <a:t>I. Die Modernisierungsmaßnahmen - § 555 b BGB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de-DE" sz="1800" b="1" dirty="0">
                <a:solidFill>
                  <a:prstClr val="black"/>
                </a:solidFill>
              </a:rPr>
              <a:t>Modernisierungsmaßnahmen sind bauliche Veränderungen,</a:t>
            </a:r>
          </a:p>
          <a:p>
            <a:pPr marL="0" lvl="0" indent="0" algn="just">
              <a:buNone/>
            </a:pPr>
            <a:r>
              <a:rPr lang="de-DE" sz="1800" b="1" dirty="0">
                <a:solidFill>
                  <a:prstClr val="black"/>
                </a:solidFill>
              </a:rPr>
              <a:t> 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1. 	durch die in Bezug auf die Mietsache Endenergie nachhaltig eingespart 	wird 	(energetische Modernisierung),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1a.	durch die eine Heizungsanlage im Sinne des § 42 des 	Gebäudemodernisierungsgesetzes vom 08.08.2020, das zuletzt durch Artikel 	des Gesetzes vom 23.07.2026 geändert worden ist, in der jeweils 	geltenden Fassung, 	eingebaut oder aufgestellt wird,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2. 	durch die nicht erneuerbare Primärenergie nachhaltig eingespart oder das 	Klima 	nachhaltig geschützt wird, sofern nicht bereits eine energetische 	Modernisierung nach Nummer 1 vorliegt,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3. 	durch die der Wasserverbrauch nachhaltig reduziert wird,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4. 	durch die der Gebrauchswert der Mietsache nachhaltig erhöht wird,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4a.	Durch die Mietsache erstmal mittels Glasfaser an ein öffentliches Netz mit sehr 	hoher Kapazität im Sinne des § 3 Nr. 33 des Telekommunikationsgesetzes 	angeschlossen wird,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5. 	durch die die allgemeinen Wohnverhältnisse auf Dauer verbessert werden,</a:t>
            </a:r>
          </a:p>
          <a:p>
            <a:pPr marL="0" lvl="0" indent="0">
              <a:buNone/>
            </a:pPr>
            <a:r>
              <a:rPr lang="de-DE" sz="1800" dirty="0">
                <a:solidFill>
                  <a:prstClr val="black"/>
                </a:solidFill>
              </a:rPr>
              <a:t>6. 	die aufgrund von Umständen durchgeführt werden, die der Vermieter nicht 	zu vertreten hat, und die keine Erhaltungsmaßnahmen nach § 555 a sind, 	oder</a:t>
            </a:r>
          </a:p>
          <a:p>
            <a:pPr marL="0" lvl="0" indent="0" algn="just">
              <a:buNone/>
            </a:pPr>
            <a:r>
              <a:rPr lang="de-DE" sz="1800" dirty="0">
                <a:solidFill>
                  <a:prstClr val="black"/>
                </a:solidFill>
              </a:rPr>
              <a:t>7. 	durch die neuer Wohnraum geschaffen wird.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2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BFF11B4-240D-FAB8-203C-E9F994E144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4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/>
          </a:bodyPr>
          <a:lstStyle/>
          <a:p>
            <a:r>
              <a:rPr lang="de-DE" sz="2800" b="1" dirty="0"/>
              <a:t>Warum sind Modernisierungen gesetzlich geregelt?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800" dirty="0"/>
              <a:t>Voraussetzung für die anschließende Mieterhöhung</a:t>
            </a:r>
          </a:p>
          <a:p>
            <a:r>
              <a:rPr lang="de-DE" sz="2800" dirty="0"/>
              <a:t>aber auch im Hinblick auf die Duldungspflicht:</a:t>
            </a:r>
          </a:p>
          <a:p>
            <a:pPr lvl="1"/>
            <a:r>
              <a:rPr lang="de-DE" sz="2400" dirty="0"/>
              <a:t>der Mieter hat das Recht auf ungestörten Mietgebrauch</a:t>
            </a:r>
          </a:p>
          <a:p>
            <a:pPr lvl="1"/>
            <a:r>
              <a:rPr lang="de-DE" sz="2400" dirty="0"/>
              <a:t>Duldungspflicht musste gesetzlich normiert werden</a:t>
            </a:r>
          </a:p>
          <a:p>
            <a:pPr lvl="1"/>
            <a:r>
              <a:rPr lang="de-DE" sz="2400" dirty="0"/>
              <a:t>das geschieht durch § 555 a BGB für den Bereich der Sanierung, Instandsetzung bzw. Reparaturen und</a:t>
            </a:r>
          </a:p>
          <a:p>
            <a:pPr lvl="1"/>
            <a:r>
              <a:rPr lang="de-DE" sz="2400" dirty="0"/>
              <a:t>durch §§ 555 b ff. BGB für die Modernisierungen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D7D6EF-8067-B31E-846F-B609B23D99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0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/>
          </a:bodyPr>
          <a:lstStyle/>
          <a:p>
            <a:r>
              <a:rPr lang="de-DE" sz="2800" b="1" dirty="0"/>
              <a:t>Was ist eine Modernisierung?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/>
              <a:t>„Ich mach dem Mieter das ganze Bad neu.“</a:t>
            </a:r>
          </a:p>
          <a:p>
            <a:r>
              <a:rPr lang="de-DE" sz="2400" dirty="0"/>
              <a:t>„Wir vergrößern die Balkone.“</a:t>
            </a:r>
          </a:p>
          <a:p>
            <a:r>
              <a:rPr lang="de-DE" sz="2400" dirty="0"/>
              <a:t>„Der kriegt von mir einen neuen Fußboden.“</a:t>
            </a:r>
          </a:p>
          <a:p>
            <a:r>
              <a:rPr lang="de-DE" sz="2400" dirty="0"/>
              <a:t>„Wir bauen einen Wintergarten an.“</a:t>
            </a:r>
          </a:p>
          <a:p>
            <a:r>
              <a:rPr lang="de-DE" sz="2400" dirty="0"/>
              <a:t>„Der Eigentümer baut eine neue Heizung ein“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4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3E6452-3DE2-C195-5934-790D5104E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0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/>
          </a:bodyPr>
          <a:lstStyle/>
          <a:p>
            <a:r>
              <a:rPr lang="de-DE" sz="2800" b="1" dirty="0"/>
              <a:t>Was ist eine Modernisierung?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 fontScale="77500" lnSpcReduction="20000"/>
          </a:bodyPr>
          <a:lstStyle/>
          <a:p>
            <a:r>
              <a:rPr lang="de-DE" sz="2800" dirty="0"/>
              <a:t>Es muss etwas verbessert werden.</a:t>
            </a:r>
          </a:p>
          <a:p>
            <a:r>
              <a:rPr lang="de-DE" sz="2800" dirty="0"/>
              <a:t>Wer beurteilt das? Reicht „ich find‘s schöner“?</a:t>
            </a:r>
          </a:p>
          <a:p>
            <a:r>
              <a:rPr lang="de-DE" sz="2800" dirty="0"/>
              <a:t>Bei der Energieeinsparung ist das klar: Es muss Energie eingespart werden. Aber sonst?</a:t>
            </a:r>
          </a:p>
          <a:p>
            <a:r>
              <a:rPr lang="de-DE" sz="2800" dirty="0"/>
              <a:t>Der Gebrauchswert der Mietsache (nicht: Wohnung) muss erhöht werden.</a:t>
            </a:r>
          </a:p>
          <a:p>
            <a:r>
              <a:rPr lang="de-DE" sz="2800" dirty="0"/>
              <a:t>Dabei gilt objektiver Maßstab, z.B. mithilfe der Frage:</a:t>
            </a:r>
            <a:br>
              <a:rPr lang="de-DE" sz="2800" dirty="0"/>
            </a:br>
            <a:br>
              <a:rPr lang="de-DE" sz="2800" dirty="0"/>
            </a:br>
            <a:r>
              <a:rPr lang="de-DE" sz="2800" dirty="0"/>
              <a:t>Kann der Vermieter davon ausgehen, dass er die Wohnung – wäre sie leer – mit den Maßnahmen besser vermieten könnte als ohne (vgl. BGH v. 20.07.2005- VIII ZR 253/04)?</a:t>
            </a:r>
          </a:p>
          <a:p>
            <a:pPr marL="0" indent="0">
              <a:buNone/>
            </a:pPr>
            <a:endParaRPr lang="de-DE" sz="2800" dirty="0"/>
          </a:p>
          <a:p>
            <a:r>
              <a:rPr lang="de-DE" sz="2800" dirty="0"/>
              <a:t>Grenze: Luxusmodernisierung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54C200-E5A6-772A-5966-94C174255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1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4 – </a:t>
            </a:r>
            <a:br>
              <a:rPr lang="de-DE" sz="2800" b="1" dirty="0"/>
            </a:br>
            <a:r>
              <a:rPr lang="de-DE" sz="2800" b="1" dirty="0"/>
              <a:t>Erhöhung des Gebrauchswertes der Wohnung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/>
              <a:t>Maßnahmen zur </a:t>
            </a:r>
            <a:r>
              <a:rPr lang="de-DE" sz="2400" b="1" dirty="0"/>
              <a:t>Verbesserung</a:t>
            </a:r>
          </a:p>
          <a:p>
            <a:pPr lvl="1"/>
            <a:r>
              <a:rPr lang="de-DE" sz="2000" dirty="0"/>
              <a:t>des Wohnungszuschnitts</a:t>
            </a:r>
            <a:br>
              <a:rPr lang="de-DE" sz="2000" dirty="0"/>
            </a:br>
            <a:r>
              <a:rPr lang="de-DE" sz="2000" dirty="0"/>
              <a:t>(z.B. der Anbau, insbesondere soweit er zur Verbesserung der sanitären Einrichtungen oder zum Einbau eines notwendigen Aufzuges erforderlich ist),</a:t>
            </a:r>
          </a:p>
          <a:p>
            <a:pPr lvl="1"/>
            <a:r>
              <a:rPr lang="de-DE" sz="2000" dirty="0"/>
              <a:t>der Belichtung und Belüftung,</a:t>
            </a:r>
          </a:p>
          <a:p>
            <a:pPr lvl="1"/>
            <a:r>
              <a:rPr lang="de-DE" sz="2000" dirty="0"/>
              <a:t>des Schallschutzes,</a:t>
            </a:r>
          </a:p>
          <a:p>
            <a:pPr lvl="1"/>
            <a:r>
              <a:rPr lang="de-DE" sz="2000" dirty="0"/>
              <a:t>der Energieversorgung, der Wasserversorgung und der Entwässerung, </a:t>
            </a:r>
          </a:p>
          <a:p>
            <a:pPr lvl="1"/>
            <a:r>
              <a:rPr lang="de-DE" sz="2000" dirty="0"/>
              <a:t>der sanitären Einrichtungen,</a:t>
            </a:r>
          </a:p>
          <a:p>
            <a:pPr lvl="1"/>
            <a:r>
              <a:rPr lang="de-DE" sz="2000" dirty="0"/>
              <a:t>der Beheizung und der Kochmöglichkeiten,</a:t>
            </a:r>
          </a:p>
          <a:p>
            <a:pPr lvl="1"/>
            <a:r>
              <a:rPr lang="de-DE" sz="2000" dirty="0"/>
              <a:t>der Funktionsabläufe in Wohnungen</a:t>
            </a:r>
            <a:br>
              <a:rPr lang="de-DE" sz="2000" dirty="0"/>
            </a:br>
            <a:r>
              <a:rPr lang="de-DE" sz="2000" dirty="0"/>
              <a:t>(z.B. besondere bauliche Maßnahmen für behinderte und alte Menschen, wenn die Wohnung auf Dauer für sie bestimmt ist),</a:t>
            </a:r>
          </a:p>
          <a:p>
            <a:pPr lvl="1"/>
            <a:r>
              <a:rPr lang="de-DE" sz="2000" dirty="0"/>
              <a:t>der Sicherheit vor Diebstahl und Gewalt.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6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8439E7C-7872-C311-491E-5F20BA19FF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55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4 – </a:t>
            </a:r>
            <a:br>
              <a:rPr lang="de-DE" sz="2800" b="1" dirty="0"/>
            </a:br>
            <a:r>
              <a:rPr lang="de-DE" sz="2800" b="1" dirty="0"/>
              <a:t>Erhöhung des Gebrauchswertes der Wohnung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/>
              <a:t>Beispiele:</a:t>
            </a:r>
          </a:p>
          <a:p>
            <a:pPr lvl="1"/>
            <a:r>
              <a:rPr lang="de-DE" sz="2000" dirty="0"/>
              <a:t>elektrischer Türöffner,</a:t>
            </a:r>
          </a:p>
          <a:p>
            <a:pPr lvl="1"/>
            <a:r>
              <a:rPr lang="de-DE" sz="2000" dirty="0"/>
              <a:t>Gegensprechanlage,</a:t>
            </a:r>
          </a:p>
          <a:p>
            <a:pPr lvl="1"/>
            <a:r>
              <a:rPr lang="de-DE" sz="2000" dirty="0"/>
              <a:t>Neuverfliesung des Bades, wenn höher/dichter als vorher</a:t>
            </a:r>
          </a:p>
          <a:p>
            <a:pPr lvl="1"/>
            <a:r>
              <a:rPr lang="de-DE" sz="2000" dirty="0"/>
              <a:t>Verbesserung des Zuganges zur Mietwohnung,</a:t>
            </a:r>
          </a:p>
          <a:p>
            <a:pPr lvl="1"/>
            <a:r>
              <a:rPr lang="de-DE" sz="2000" dirty="0"/>
              <a:t>Verstärkung der elektrischen </a:t>
            </a:r>
            <a:r>
              <a:rPr lang="de-DE" sz="2000" dirty="0" err="1"/>
              <a:t>Steigeleitung</a:t>
            </a:r>
            <a:r>
              <a:rPr lang="de-DE" sz="2000" dirty="0"/>
              <a:t>,</a:t>
            </a:r>
          </a:p>
          <a:p>
            <a:pPr lvl="1"/>
            <a:r>
              <a:rPr lang="de-DE" sz="2000" dirty="0"/>
              <a:t>Anschluss der Mietwohnung an das Breitbandkabelnetz bzw. an ein rückkanalfähiges Breitbandkabel,</a:t>
            </a:r>
          </a:p>
          <a:p>
            <a:pPr lvl="1"/>
            <a:r>
              <a:rPr lang="de-DE" sz="2000" dirty="0"/>
              <a:t>Anbau eines Balkons</a:t>
            </a:r>
          </a:p>
          <a:p>
            <a:pPr lvl="1"/>
            <a:r>
              <a:rPr lang="de-DE" sz="2000" dirty="0"/>
              <a:t>Einbau eines Fahrstuhls</a:t>
            </a:r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7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917015-E068-EBFA-268E-E2D49EC341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7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5 – </a:t>
            </a:r>
            <a:br>
              <a:rPr lang="de-DE" sz="2800" b="1" dirty="0"/>
            </a:br>
            <a:r>
              <a:rPr lang="de-DE" sz="2800" b="1" dirty="0"/>
              <a:t>dauerhafte Verbesserung der allgemeinen Wohnverhältnisse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/>
              <a:t>die Anlage und der Ausbau </a:t>
            </a:r>
            <a:r>
              <a:rPr lang="de-DE" sz="2400" b="1" dirty="0"/>
              <a:t>von nicht öffentlichen </a:t>
            </a:r>
            <a:r>
              <a:rPr lang="de-DE" sz="2400" dirty="0"/>
              <a:t>(vgl. dazu BGH v. 10.02.2016 – VIII ZR 33/15 zur Frage der Umlagefähigkeit von Betriebskosten für öffentlich zugängliche Gartenflächen) Gemeinschaftsanlagen wie Kinderspielplätze, Grünanlagen, Stellplätze und andere Verkehrsanlagen (z.B. Fahrradständer, abgetrennter Mülltonnenplatz, Anlagen zum Wäschetrocknen).  </a:t>
            </a:r>
          </a:p>
          <a:p>
            <a:r>
              <a:rPr lang="de-DE" sz="2400" dirty="0"/>
              <a:t>Einbau eines (Außen-) Aufzuges,</a:t>
            </a:r>
          </a:p>
          <a:p>
            <a:r>
              <a:rPr lang="de-DE" sz="2400" dirty="0"/>
              <a:t>Gegensprechanlage,</a:t>
            </a:r>
          </a:p>
          <a:p>
            <a:r>
              <a:rPr lang="de-DE" sz="2400" dirty="0"/>
              <a:t>Anschluss an die Kanalisation,</a:t>
            </a:r>
          </a:p>
          <a:p>
            <a:r>
              <a:rPr lang="de-DE" sz="2400" dirty="0"/>
              <a:t>Erneuerung des Spielplatzes und der Erholungsflächen der Wohnanlage,</a:t>
            </a:r>
          </a:p>
          <a:p>
            <a:r>
              <a:rPr lang="de-DE" sz="2400" dirty="0"/>
              <a:t>neugeschaffene Feuerwehrzufahrt</a:t>
            </a:r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8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9328E0-F66E-C0E4-8128-E7C85D5FE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31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4 – </a:t>
            </a:r>
            <a:br>
              <a:rPr lang="de-DE" sz="2800" b="1" dirty="0"/>
            </a:br>
            <a:r>
              <a:rPr lang="de-DE" sz="2800" b="1" dirty="0"/>
              <a:t>Erhöhung des Gebrauchswertes der Wohnung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/>
              <a:t>keine Modernisierungen oder zumindest sehr fraglich:</a:t>
            </a:r>
          </a:p>
          <a:p>
            <a:pPr lvl="1"/>
            <a:r>
              <a:rPr lang="de-DE" sz="2000" dirty="0"/>
              <a:t>Zentralheizung statt Gasetagenheizung</a:t>
            </a:r>
          </a:p>
          <a:p>
            <a:pPr lvl="1"/>
            <a:r>
              <a:rPr lang="de-DE" sz="2000" dirty="0"/>
              <a:t>Vergrößerung des </a:t>
            </a:r>
            <a:r>
              <a:rPr lang="de-DE" sz="2000" dirty="0" err="1"/>
              <a:t>Balkones</a:t>
            </a:r>
            <a:r>
              <a:rPr lang="de-DE" sz="2000" dirty="0"/>
              <a:t> mit erheblicher Verschattung</a:t>
            </a:r>
          </a:p>
          <a:p>
            <a:pPr lvl="1"/>
            <a:r>
              <a:rPr lang="de-DE" sz="2000" dirty="0"/>
              <a:t>wesentliche Änderung des Grundrisses bzw. Grundlegende Veränderung des Charakters der Wohnung (vgl. BGH v. 21.11.2017 – VIII ZR 28/17)</a:t>
            </a:r>
          </a:p>
          <a:p>
            <a:pPr lvl="1"/>
            <a:endParaRPr lang="de-DE" sz="2000" dirty="0"/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9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C42F0B-A894-83DE-82F2-CCBDC7EE52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8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5 – </a:t>
            </a:r>
            <a:br>
              <a:rPr lang="de-DE" sz="2800" b="1" dirty="0"/>
            </a:br>
            <a:r>
              <a:rPr lang="de-DE" sz="2800" b="1" dirty="0"/>
              <a:t>Nicht zu vertretende Umstände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/>
              <a:t>Nachrüstverpflichtungen</a:t>
            </a:r>
          </a:p>
          <a:p>
            <a:r>
              <a:rPr lang="de-DE" sz="2400" dirty="0"/>
              <a:t>Erschließungspflichten etc.</a:t>
            </a:r>
          </a:p>
          <a:p>
            <a:endParaRPr lang="de-DE" sz="2000" dirty="0"/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10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F2B263E-DB70-AD3E-CB26-9CEDE5ECC8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5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sz="2800" b="1" dirty="0"/>
              <a:t>§ 555 b BGB Ziff. 6 – </a:t>
            </a:r>
            <a:br>
              <a:rPr lang="de-DE" sz="2800" b="1" dirty="0"/>
            </a:br>
            <a:r>
              <a:rPr lang="de-DE" sz="2800" b="1" dirty="0"/>
              <a:t>Schaffen neuen Wohnraumes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/>
              <a:t>außerhalb der Mietwohnung</a:t>
            </a:r>
          </a:p>
          <a:p>
            <a:r>
              <a:rPr lang="de-DE" sz="2400" dirty="0"/>
              <a:t>beachte hierzu auch: § 573 b BGB:</a:t>
            </a:r>
            <a:br>
              <a:rPr lang="de-DE" sz="2400" dirty="0"/>
            </a:br>
            <a:r>
              <a:rPr lang="de-DE" sz="2400" dirty="0"/>
              <a:t>Teilkündigung von Nebenräumen, die im Zuge des Neubaus benötigt werden.</a:t>
            </a:r>
          </a:p>
          <a:p>
            <a:pPr lvl="1"/>
            <a:r>
              <a:rPr lang="de-DE" sz="2000" dirty="0"/>
              <a:t>Speicherräume</a:t>
            </a:r>
          </a:p>
          <a:p>
            <a:pPr lvl="1"/>
            <a:r>
              <a:rPr lang="de-DE" sz="2000" dirty="0"/>
              <a:t>Kellerräume bei Neuaufteilung</a:t>
            </a:r>
          </a:p>
          <a:p>
            <a:endParaRPr lang="de-DE" sz="2000" dirty="0"/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11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F0C0ACE-8A8B-C6AF-A236-D09F0C4696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576064"/>
          </a:xfrm>
        </p:spPr>
        <p:txBody>
          <a:bodyPr>
            <a:normAutofit/>
          </a:bodyPr>
          <a:lstStyle/>
          <a:p>
            <a:r>
              <a:rPr lang="de-DE" sz="2800" b="1" dirty="0"/>
              <a:t>§ 555 b Ziff. 1 und 2 - Energieeinsparung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Nachhaltige Einsparung von Endenergie (das bezeichnet das Gesetz als „energetische Modernisierung“)</a:t>
            </a:r>
            <a:br>
              <a:rPr lang="de-DE" sz="2400" dirty="0"/>
            </a:br>
            <a:endParaRPr lang="de-DE" sz="2400" dirty="0"/>
          </a:p>
          <a:p>
            <a:r>
              <a:rPr lang="de-DE" sz="2400" dirty="0"/>
              <a:t>Nachhaltige Einsparung nicht erneuerbarer Primärenergie</a:t>
            </a:r>
          </a:p>
          <a:p>
            <a:endParaRPr lang="de-DE" sz="2400" dirty="0"/>
          </a:p>
          <a:p>
            <a:r>
              <a:rPr lang="de-DE" sz="2400" dirty="0"/>
              <a:t>Nachhaltiger Schutz des Klimas</a:t>
            </a:r>
          </a:p>
          <a:p>
            <a:endParaRPr lang="de-DE" sz="2400" dirty="0"/>
          </a:p>
          <a:p>
            <a:r>
              <a:rPr lang="de-DE" sz="2400" dirty="0"/>
              <a:t>„Nachhaltig“ bedeutet messbar und dauerhaft, ansonsten keine bestimmte Einsparung erforderlich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887EDB-20F2-8AFA-F69C-E9F08B9E1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53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64807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§ 555 c – Ankündigung von Modernisierungsmaßnahmen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08512"/>
          </a:xfrm>
        </p:spPr>
        <p:txBody>
          <a:bodyPr>
            <a:normAutofit fontScale="92500" lnSpcReduction="10000"/>
          </a:bodyPr>
          <a:lstStyle/>
          <a:p>
            <a:pPr lvl="0" algn="just">
              <a:buAutoNum type="arabicParenBoth"/>
            </a:pPr>
            <a:r>
              <a:rPr lang="de-DE" sz="1500" dirty="0"/>
              <a:t>Der Vermieter hat dem Mieter eine Modernisierungsmaßnahme spätestens </a:t>
            </a:r>
            <a:r>
              <a:rPr lang="de-DE" sz="1500" dirty="0">
                <a:solidFill>
                  <a:srgbClr val="FF0000"/>
                </a:solidFill>
              </a:rPr>
              <a:t>drei Monate vor </a:t>
            </a:r>
            <a:r>
              <a:rPr lang="de-DE" sz="1500" dirty="0"/>
              <a:t>ihrem Beginn </a:t>
            </a:r>
            <a:r>
              <a:rPr lang="de-DE" sz="1500" dirty="0">
                <a:solidFill>
                  <a:srgbClr val="FF0000"/>
                </a:solidFill>
              </a:rPr>
              <a:t>in Textform </a:t>
            </a:r>
            <a:r>
              <a:rPr lang="de-DE" sz="1500" dirty="0"/>
              <a:t>anzukündigen (Modernisierungsankündigung). Die Modernisierungsankündigung muss Angaben enthalten über:</a:t>
            </a:r>
          </a:p>
          <a:p>
            <a:pPr marL="0" lvl="0" indent="0" algn="just">
              <a:buNone/>
            </a:pPr>
            <a:endParaRPr lang="de-DE" sz="1500" dirty="0"/>
          </a:p>
          <a:p>
            <a:pPr marL="0" lvl="0" indent="0" algn="just">
              <a:buNone/>
            </a:pPr>
            <a:r>
              <a:rPr lang="de-DE" sz="1500" dirty="0"/>
              <a:t>1. die </a:t>
            </a:r>
            <a:r>
              <a:rPr lang="de-DE" sz="1500" dirty="0">
                <a:solidFill>
                  <a:srgbClr val="FF0000"/>
                </a:solidFill>
              </a:rPr>
              <a:t>Art und den voraussichtlichen Umfang </a:t>
            </a:r>
            <a:r>
              <a:rPr lang="de-DE" sz="1500" dirty="0"/>
              <a:t>der Modernisierungsmaßnahme in wesentlichen Zügen,</a:t>
            </a:r>
          </a:p>
          <a:p>
            <a:pPr marL="0" lvl="0" indent="0" algn="just">
              <a:buNone/>
            </a:pPr>
            <a:r>
              <a:rPr lang="de-DE" sz="1500" dirty="0"/>
              <a:t>2. den </a:t>
            </a:r>
            <a:r>
              <a:rPr lang="de-DE" sz="1500" dirty="0">
                <a:solidFill>
                  <a:srgbClr val="FF0000"/>
                </a:solidFill>
              </a:rPr>
              <a:t>voraussichtlichen Beginn und die voraussichtliche </a:t>
            </a:r>
            <a:r>
              <a:rPr lang="de-DE" sz="1500" dirty="0"/>
              <a:t>Dauer der Modernisierungsmaßnahme,</a:t>
            </a:r>
          </a:p>
          <a:p>
            <a:pPr marL="0" lvl="0" indent="0" algn="just">
              <a:buNone/>
            </a:pPr>
            <a:r>
              <a:rPr lang="de-DE" sz="1500" dirty="0"/>
              <a:t>3. den </a:t>
            </a:r>
            <a:r>
              <a:rPr lang="de-DE" sz="1500" dirty="0">
                <a:solidFill>
                  <a:srgbClr val="FF0000"/>
                </a:solidFill>
              </a:rPr>
              <a:t>Betrag der zu erwartenden Mieterhöhung</a:t>
            </a:r>
            <a:r>
              <a:rPr lang="de-DE" sz="1500" dirty="0"/>
              <a:t>, sofern eine Erhöhung nach § 559 oder § 559 c verlangt werden soll, sowie die voraussichtlichen künftigen Betriebskosten.</a:t>
            </a:r>
          </a:p>
          <a:p>
            <a:pPr marL="0" lvl="0" indent="0" algn="just">
              <a:buNone/>
            </a:pPr>
            <a:r>
              <a:rPr lang="de-DE" sz="1500" dirty="0"/>
              <a:t> </a:t>
            </a:r>
          </a:p>
          <a:p>
            <a:pPr marL="0" lvl="0" indent="0" algn="just">
              <a:buNone/>
            </a:pPr>
            <a:r>
              <a:rPr lang="de-DE" sz="1500" dirty="0"/>
              <a:t>(2) Der Vermieter soll den Mieter in der Modernisierungsankündigung auf die Form und die Frist des Härteeinwands nach § 555 d Absatz 3 Satz 1 hinweisen. </a:t>
            </a:r>
          </a:p>
          <a:p>
            <a:pPr marL="0" lvl="0" indent="0" algn="just">
              <a:buNone/>
            </a:pPr>
            <a:r>
              <a:rPr lang="de-DE" sz="1500" dirty="0"/>
              <a:t> </a:t>
            </a:r>
          </a:p>
          <a:p>
            <a:pPr marL="0" lvl="0" indent="0" algn="just">
              <a:buNone/>
            </a:pPr>
            <a:r>
              <a:rPr lang="de-DE" sz="1500" dirty="0"/>
              <a:t>(3) In der Modernisierungsankündigung für eine Modernisierungsmaßnahme nach § 555 b Nummer 1 und 2 kann der Vermieter insbesondere hinsichtlich der energetischen Qualität von Bauteilen auf allgemein anerkannte Pauschalwerte Bezug nehmen.</a:t>
            </a:r>
          </a:p>
          <a:p>
            <a:pPr marL="0" lvl="0" indent="0" algn="just">
              <a:buNone/>
            </a:pPr>
            <a:r>
              <a:rPr lang="de-DE" sz="1500" dirty="0"/>
              <a:t> </a:t>
            </a:r>
          </a:p>
          <a:p>
            <a:pPr marL="0" lvl="0" indent="0" algn="just">
              <a:buNone/>
            </a:pPr>
            <a:r>
              <a:rPr lang="de-DE" sz="1500" dirty="0"/>
              <a:t>(4) Die Absätze 1 bis 3 gelten nicht für Modernisierungsmaßnahmen, die nur mit einer erheblichen Einwirkung auf die Mietsache verbunden sind und nur zu einer unerheblichen Mieterhöhung führen.</a:t>
            </a:r>
          </a:p>
          <a:p>
            <a:pPr marL="0" lvl="0" indent="0" algn="just">
              <a:buNone/>
            </a:pPr>
            <a:r>
              <a:rPr lang="de-DE" sz="1500" dirty="0"/>
              <a:t> </a:t>
            </a:r>
          </a:p>
          <a:p>
            <a:pPr marL="0" lvl="0" indent="0" algn="just">
              <a:buNone/>
            </a:pPr>
            <a:r>
              <a:rPr lang="de-DE" sz="1500" dirty="0"/>
              <a:t>(5) Eine zum Nachteil des Mieters abweichende Vereinbarung ist unwirksam. 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488731-4659-4769-105F-900EA0A87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6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§ 555 c – Ankündigung von Modernisierungsmaßnahmen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de-DE" sz="2400" dirty="0"/>
              <a:t>Drei Monate vorher: möglichst genaue Zeitangabe</a:t>
            </a:r>
          </a:p>
          <a:p>
            <a:pPr lvl="1"/>
            <a:r>
              <a:rPr lang="de-DE" sz="2000" dirty="0"/>
              <a:t>„im August“: zu ungenau</a:t>
            </a:r>
          </a:p>
          <a:p>
            <a:pPr lvl="1"/>
            <a:r>
              <a:rPr lang="de-DE" sz="2000" dirty="0"/>
              <a:t>„ab Mitte September“: geht  grade noch</a:t>
            </a:r>
          </a:p>
          <a:p>
            <a:pPr lvl="1"/>
            <a:r>
              <a:rPr lang="de-DE" sz="2000" dirty="0"/>
              <a:t>„in drei Monaten“: Problem: Wann beginnen die denn?</a:t>
            </a:r>
          </a:p>
          <a:p>
            <a:pPr lvl="1"/>
            <a:r>
              <a:rPr lang="de-DE" sz="2000" dirty="0"/>
              <a:t>„in vier Wochen geht´s los“: zu kurz</a:t>
            </a:r>
          </a:p>
          <a:p>
            <a:pPr lvl="1"/>
            <a:r>
              <a:rPr lang="de-DE" sz="2000" dirty="0"/>
              <a:t>„mit Beginn der 35. Kalenderwoche“: ok</a:t>
            </a:r>
          </a:p>
          <a:p>
            <a:pPr lvl="1"/>
            <a:r>
              <a:rPr lang="de-DE" sz="2000" dirty="0"/>
              <a:t>„am 20.08.“: so genau muss es  gar nicht sein</a:t>
            </a:r>
          </a:p>
          <a:p>
            <a:r>
              <a:rPr lang="de-DE" sz="2400" dirty="0"/>
              <a:t>In Textform</a:t>
            </a:r>
          </a:p>
          <a:p>
            <a:pPr lvl="1"/>
            <a:r>
              <a:rPr lang="de-DE" sz="2000" dirty="0" err="1"/>
              <a:t>sms</a:t>
            </a:r>
            <a:r>
              <a:rPr lang="de-DE" sz="2000" dirty="0"/>
              <a:t> aufwärts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14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DEC35E-6C67-DBD5-2DF9-11D8EF64B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3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576064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§ 555 c – Ankündigung von Modernisierungsmaßnahmen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sz="2400" dirty="0">
                <a:solidFill>
                  <a:prstClr val="black"/>
                </a:solidFill>
              </a:rPr>
              <a:t>Art und voraussichtlichen Umfang in wesentlichen Zügen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Keine zu hohen Anforderungen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Aber Vorsicht: lieber drei Sätze zu viel als ein Wort zu wenig. </a:t>
            </a:r>
          </a:p>
          <a:p>
            <a:r>
              <a:rPr lang="de-DE" sz="2400" dirty="0">
                <a:solidFill>
                  <a:prstClr val="black"/>
                </a:solidFill>
              </a:rPr>
              <a:t>Voraussichtlicher Beginn und Dauer</a:t>
            </a:r>
          </a:p>
          <a:p>
            <a:r>
              <a:rPr lang="de-DE" sz="2400" dirty="0">
                <a:solidFill>
                  <a:prstClr val="black"/>
                </a:solidFill>
              </a:rPr>
              <a:t>Betrag der voraussichtlichen Mieterhöhung </a:t>
            </a:r>
          </a:p>
          <a:p>
            <a:pPr lvl="1"/>
            <a:r>
              <a:rPr lang="de-DE" sz="2000" b="1" dirty="0">
                <a:solidFill>
                  <a:prstClr val="black"/>
                </a:solidFill>
              </a:rPr>
              <a:t>NICHT</a:t>
            </a:r>
            <a:r>
              <a:rPr lang="de-DE" sz="2000" dirty="0">
                <a:solidFill>
                  <a:prstClr val="black"/>
                </a:solidFill>
              </a:rPr>
              <a:t>: „Miete wird um 2,76 €/m² steigen“!</a:t>
            </a:r>
          </a:p>
          <a:p>
            <a:r>
              <a:rPr lang="de-DE" sz="2400" dirty="0">
                <a:solidFill>
                  <a:prstClr val="black"/>
                </a:solidFill>
              </a:rPr>
              <a:t>Angabe der voraussichtlichen künftigen Betriebskosten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Wenn Schätzung, offenlegen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Auch hier: einen Betrag angeben</a:t>
            </a:r>
          </a:p>
          <a:p>
            <a:endParaRPr lang="de-DE" sz="24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0B8AC3-CBFB-5278-A799-32AC5B509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31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576064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§ 555 c – Ankündigung von Modernisierungsmaßnahmen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92488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prstClr val="black"/>
                </a:solidFill>
              </a:rPr>
              <a:t>Hinweis auf Ausschlussfrist für Härtegründe (§ 555 c Abs. 2 BGB):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Der Mieter kann Härtegründe geltend machen und zwar</a:t>
            </a:r>
          </a:p>
          <a:p>
            <a:pPr lvl="2"/>
            <a:r>
              <a:rPr lang="de-DE" sz="1600" dirty="0">
                <a:solidFill>
                  <a:prstClr val="black"/>
                </a:solidFill>
              </a:rPr>
              <a:t>Persönliche Härtegründe  gegen die Maßnahme also solche (z.B. Krankheit oder Unzumutbarkeit, etwa wegen langen Zwischenumzuges) und</a:t>
            </a:r>
          </a:p>
          <a:p>
            <a:pPr lvl="2"/>
            <a:r>
              <a:rPr lang="de-DE" sz="1600" dirty="0">
                <a:solidFill>
                  <a:prstClr val="black"/>
                </a:solidFill>
              </a:rPr>
              <a:t>Wirtschaftliche Härtegründe gegen die spätere Mieterhöhung („kann ich mir nicht leisten“)</a:t>
            </a:r>
          </a:p>
          <a:p>
            <a:pPr lvl="1"/>
            <a:r>
              <a:rPr lang="de-DE" sz="2000" dirty="0">
                <a:solidFill>
                  <a:prstClr val="black"/>
                </a:solidFill>
              </a:rPr>
              <a:t>Beide Härtegründe muss er dem Vermieter innerhalb einer bestimmten Frist mitteilen:</a:t>
            </a:r>
          </a:p>
          <a:p>
            <a:pPr lvl="2"/>
            <a:r>
              <a:rPr lang="de-DE" sz="1600" dirty="0">
                <a:solidFill>
                  <a:prstClr val="black"/>
                </a:solidFill>
              </a:rPr>
              <a:t>Bis zum Ablauf des Monats, der auf den Zugang der Ankündigung folgt</a:t>
            </a:r>
          </a:p>
          <a:p>
            <a:pPr lvl="2"/>
            <a:r>
              <a:rPr lang="de-DE" sz="1600" dirty="0">
                <a:solidFill>
                  <a:prstClr val="black"/>
                </a:solidFill>
              </a:rPr>
              <a:t>Die Frist beginnt aber nur, wenn der Vermieter ordentlich ankündigt; </a:t>
            </a:r>
          </a:p>
          <a:p>
            <a:pPr lvl="2"/>
            <a:r>
              <a:rPr lang="de-DE" sz="1600" dirty="0">
                <a:solidFill>
                  <a:prstClr val="black"/>
                </a:solidFill>
              </a:rPr>
              <a:t>Und dazu gehört auch, dass der Vermieter den Mieter auf diese Ausschlussfrist hinweist</a:t>
            </a: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16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A378F6-0A3F-6CD8-C9D8-551E605736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88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8EEB-F593-C5FD-40F4-2F76FCD7A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38D91-4BB0-780B-368F-76DF80EB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576064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§ 555 a – Erhaltungsmaßnahmen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659C17-A459-8C3D-A945-6FE94E509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92488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de-DE" sz="2400" dirty="0">
                <a:solidFill>
                  <a:prstClr val="black"/>
                </a:solidFill>
              </a:rPr>
              <a:t>Der Mieter hat Maßnahmen zu dulden, die zur Instandhaltung oder Instandsetzung der Mietsache erforderlich sind (Erhaltungsmaßnahmen)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de-DE" sz="2400" dirty="0">
                <a:solidFill>
                  <a:prstClr val="black"/>
                </a:solidFill>
              </a:rPr>
              <a:t>Erhaltungsmaßnahmen sind dem Mieter rechtzeitig anzukündigen, es sei denn, sie sind nur mit einer unerheblichen Einwirkung auf die Mietsache verbunden oder ihre sofortige Durchführung ist zwingend erforderlich.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de-DE" sz="2400" dirty="0">
                <a:solidFill>
                  <a:prstClr val="black"/>
                </a:solidFill>
              </a:rPr>
              <a:t>Aufwendungen, die der Mieter infolge einer Erhaltungsmaßnahme machen muss, hat der Vermieter in angemessenem Umfang zu ersetzen. Auf Verlangen hat er Vorschuss zu leisten.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de-DE" sz="2400" dirty="0">
                <a:solidFill>
                  <a:prstClr val="black"/>
                </a:solidFill>
              </a:rPr>
              <a:t>Eine zum Nachteil des Mieters von Abs. 2 o. 3 abweichende Vereinbarung ist unwirksam.</a:t>
            </a:r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16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108C27-FAC8-1627-A771-2DE7FC9D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17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54975E5-FD82-6F89-5CE8-FDA3E22F5F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22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B6EDA-44CE-C79E-E8DB-890A47A93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D11A4-92EF-5953-FF93-52D6F674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Was sind Erhaltungsmaßnahmen?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942F84-D9DE-DA16-9FA7-64252CC56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92488"/>
          </a:xfrm>
        </p:spPr>
        <p:txBody>
          <a:bodyPr>
            <a:normAutofit/>
          </a:bodyPr>
          <a:lstStyle/>
          <a:p>
            <a:pPr algn="just"/>
            <a:r>
              <a:rPr lang="de-DE" sz="2400" dirty="0">
                <a:solidFill>
                  <a:prstClr val="black"/>
                </a:solidFill>
              </a:rPr>
              <a:t>Umfassen auch Instandhaltungen oder Instandsetzungen.</a:t>
            </a:r>
          </a:p>
          <a:p>
            <a:r>
              <a:rPr lang="de-DE" sz="2400" dirty="0">
                <a:solidFill>
                  <a:prstClr val="black"/>
                </a:solidFill>
              </a:rPr>
              <a:t>Dient zur </a:t>
            </a:r>
            <a:r>
              <a:rPr lang="de-DE" sz="2400" b="1" dirty="0">
                <a:solidFill>
                  <a:prstClr val="black"/>
                </a:solidFill>
              </a:rPr>
              <a:t>Herstellung des vertragsgerechten Zustandes</a:t>
            </a:r>
            <a:r>
              <a:rPr lang="de-DE" sz="2400" dirty="0">
                <a:solidFill>
                  <a:prstClr val="black"/>
                </a:solidFill>
              </a:rPr>
              <a:t>, z.B. Austausch schadhafter Gegenstände, Schönheitsreparaturen, Arbeiten vorbeugender Art und notwendige Vorbereitungsmaßnahmen.</a:t>
            </a:r>
          </a:p>
          <a:p>
            <a:r>
              <a:rPr lang="de-DE" sz="2400" b="1" dirty="0">
                <a:solidFill>
                  <a:prstClr val="black"/>
                </a:solidFill>
              </a:rPr>
              <a:t>Erforderlichkeit</a:t>
            </a:r>
            <a:r>
              <a:rPr lang="de-DE" sz="2400" dirty="0">
                <a:solidFill>
                  <a:prstClr val="black"/>
                </a:solidFill>
              </a:rPr>
              <a:t>. Dient ausschließlich zur Herstellung des vertragsgemäßen Zustandes.</a:t>
            </a:r>
          </a:p>
          <a:p>
            <a:r>
              <a:rPr lang="de-DE" sz="2400" dirty="0">
                <a:solidFill>
                  <a:prstClr val="black"/>
                </a:solidFill>
              </a:rPr>
              <a:t>Abwägung zwischen Notwendigkeit und Wunschsanierung von Vermieterseite.</a:t>
            </a:r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16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B0B544-E26C-FFED-90D7-86A005AE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18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B91533-C397-9F71-7A64-950B9CD8C4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76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DC36-A9D7-8196-66D5-D1602C47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D4799-E3C3-2CF2-C36F-5E813B97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Ankündigung der Erhaltungsmaßnahmen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D57AB7-13E0-FFE5-AC58-85CD020EC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92488"/>
          </a:xfrm>
        </p:spPr>
        <p:txBody>
          <a:bodyPr>
            <a:normAutofit/>
          </a:bodyPr>
          <a:lstStyle/>
          <a:p>
            <a:pPr algn="just"/>
            <a:r>
              <a:rPr lang="de-DE" sz="2400" dirty="0">
                <a:solidFill>
                  <a:prstClr val="black"/>
                </a:solidFill>
              </a:rPr>
              <a:t>Pflicht zur Angabe nach </a:t>
            </a:r>
            <a:r>
              <a:rPr lang="de-DE" sz="2400" u="sng" dirty="0">
                <a:solidFill>
                  <a:prstClr val="black"/>
                </a:solidFill>
              </a:rPr>
              <a:t>Art</a:t>
            </a:r>
            <a:r>
              <a:rPr lang="de-DE" sz="2400" dirty="0">
                <a:solidFill>
                  <a:prstClr val="black"/>
                </a:solidFill>
              </a:rPr>
              <a:t>, </a:t>
            </a:r>
            <a:r>
              <a:rPr lang="de-DE" sz="2400" u="sng" dirty="0">
                <a:solidFill>
                  <a:prstClr val="black"/>
                </a:solidFill>
              </a:rPr>
              <a:t>Umfang</a:t>
            </a:r>
            <a:r>
              <a:rPr lang="de-DE" sz="2400" dirty="0">
                <a:solidFill>
                  <a:prstClr val="black"/>
                </a:solidFill>
              </a:rPr>
              <a:t> sowie </a:t>
            </a:r>
            <a:r>
              <a:rPr lang="de-DE" sz="2400" u="sng" dirty="0">
                <a:solidFill>
                  <a:prstClr val="black"/>
                </a:solidFill>
              </a:rPr>
              <a:t>Beginn</a:t>
            </a:r>
            <a:r>
              <a:rPr lang="de-DE" sz="2400" dirty="0">
                <a:solidFill>
                  <a:prstClr val="black"/>
                </a:solidFill>
              </a:rPr>
              <a:t> und </a:t>
            </a:r>
            <a:r>
              <a:rPr lang="de-DE" sz="2400" u="sng" dirty="0">
                <a:solidFill>
                  <a:prstClr val="black"/>
                </a:solidFill>
              </a:rPr>
              <a:t>Dauer</a:t>
            </a:r>
            <a:r>
              <a:rPr lang="de-DE" sz="2400" dirty="0">
                <a:solidFill>
                  <a:prstClr val="black"/>
                </a:solidFill>
              </a:rPr>
              <a:t> der Maßnahme.</a:t>
            </a:r>
          </a:p>
          <a:p>
            <a:pPr marL="0" indent="0" algn="just">
              <a:buNone/>
            </a:pPr>
            <a:endParaRPr lang="de-DE" sz="2400" dirty="0">
              <a:solidFill>
                <a:prstClr val="black"/>
              </a:solidFill>
            </a:endParaRPr>
          </a:p>
          <a:p>
            <a:pPr algn="just"/>
            <a:r>
              <a:rPr lang="de-DE" sz="2400" dirty="0">
                <a:solidFill>
                  <a:prstClr val="black"/>
                </a:solidFill>
              </a:rPr>
              <a:t>Form- und fristfrei, muss aber </a:t>
            </a:r>
            <a:r>
              <a:rPr lang="de-DE" sz="2400" u="sng" dirty="0">
                <a:solidFill>
                  <a:prstClr val="black"/>
                </a:solidFill>
              </a:rPr>
              <a:t>rechtzeitig</a:t>
            </a:r>
            <a:r>
              <a:rPr lang="de-DE" sz="2400" dirty="0">
                <a:solidFill>
                  <a:prstClr val="black"/>
                </a:solidFill>
              </a:rPr>
              <a:t> erfolgen.</a:t>
            </a:r>
          </a:p>
          <a:p>
            <a:pPr marL="0" indent="0" algn="just">
              <a:buNone/>
            </a:pPr>
            <a:endParaRPr lang="de-DE" sz="2400" dirty="0">
              <a:solidFill>
                <a:prstClr val="black"/>
              </a:solidFill>
            </a:endParaRPr>
          </a:p>
          <a:p>
            <a:r>
              <a:rPr lang="de-DE" sz="2400" dirty="0">
                <a:solidFill>
                  <a:prstClr val="black"/>
                </a:solidFill>
              </a:rPr>
              <a:t>Entscheidend ist die Dringlichkeit, nicht (!) die schnelle Erreichbarkeit von Handwerkern und/oder Wunsch des Vermieters.</a:t>
            </a:r>
          </a:p>
          <a:p>
            <a:pPr algn="just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16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D286A3-4710-A5FE-F68A-B416882F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19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FD0CCEC-CDE8-21FE-D266-BD8B2030F8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4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DEAFE-6686-D52F-6145-BA7B242BB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5CEAD5-CD0C-ED76-2875-390A6FD32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Aufwendungsersatz!!!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14A45A-8DCE-B08B-379F-E2D370C5F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75" y="1916832"/>
            <a:ext cx="8229600" cy="43924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de-DE" sz="2400" dirty="0">
                <a:solidFill>
                  <a:prstClr val="black"/>
                </a:solidFill>
              </a:rPr>
              <a:t>Gilt für Erhaltungsmaßnahmen </a:t>
            </a:r>
            <a:r>
              <a:rPr lang="de-DE" sz="2400" u="sng" dirty="0">
                <a:solidFill>
                  <a:prstClr val="black"/>
                </a:solidFill>
              </a:rPr>
              <a:t>und</a:t>
            </a:r>
            <a:r>
              <a:rPr lang="de-DE" sz="2400" dirty="0">
                <a:solidFill>
                  <a:prstClr val="black"/>
                </a:solidFill>
              </a:rPr>
              <a:t> Modernisierungsmaßnahmen gemäß § 555 b Abs. 6</a:t>
            </a:r>
          </a:p>
          <a:p>
            <a:pPr algn="just"/>
            <a:r>
              <a:rPr lang="de-DE" sz="2400" dirty="0">
                <a:solidFill>
                  <a:prstClr val="black"/>
                </a:solidFill>
              </a:rPr>
              <a:t>Die Aufwendungen müssen </a:t>
            </a:r>
            <a:r>
              <a:rPr lang="de-DE" sz="2400" u="sng" dirty="0">
                <a:solidFill>
                  <a:prstClr val="black"/>
                </a:solidFill>
              </a:rPr>
              <a:t>kausal</a:t>
            </a:r>
            <a:r>
              <a:rPr lang="de-DE" sz="2400" dirty="0">
                <a:solidFill>
                  <a:prstClr val="black"/>
                </a:solidFill>
              </a:rPr>
              <a:t> sein und in Erfüllung der Duldungspflicht geschehen.</a:t>
            </a:r>
          </a:p>
          <a:p>
            <a:pPr algn="just"/>
            <a:r>
              <a:rPr lang="de-DE" sz="2400" dirty="0">
                <a:solidFill>
                  <a:prstClr val="black"/>
                </a:solidFill>
              </a:rPr>
              <a:t>Es muss den konkreten Umständen nach angemessen sein. Lebensweise oder Geschäftstätigkeit des Mieters sind zu berücksichtigen.</a:t>
            </a:r>
          </a:p>
          <a:p>
            <a:pPr algn="just"/>
            <a:r>
              <a:rPr lang="de-DE" sz="2400" u="sng" dirty="0">
                <a:solidFill>
                  <a:prstClr val="black"/>
                </a:solidFill>
              </a:rPr>
              <a:t>Angemessenheit</a:t>
            </a:r>
            <a:r>
              <a:rPr lang="de-DE" sz="2400" dirty="0">
                <a:solidFill>
                  <a:prstClr val="black"/>
                </a:solidFill>
              </a:rPr>
              <a:t> ist eine Sache des Einzelfalls.</a:t>
            </a:r>
          </a:p>
          <a:p>
            <a:pPr algn="just"/>
            <a:r>
              <a:rPr lang="de-DE" sz="2400" u="sng" dirty="0">
                <a:solidFill>
                  <a:prstClr val="black"/>
                </a:solidFill>
              </a:rPr>
              <a:t>Vorschusspflicht</a:t>
            </a:r>
            <a:r>
              <a:rPr lang="de-DE" sz="2400" dirty="0">
                <a:solidFill>
                  <a:prstClr val="black"/>
                </a:solidFill>
              </a:rPr>
              <a:t>: formloses Verlangen unter Darlegung der Art und Umfang der voraussichtlichen Aufwendungen.</a:t>
            </a:r>
          </a:p>
          <a:p>
            <a:pPr algn="just"/>
            <a:r>
              <a:rPr lang="de-DE" sz="2400" dirty="0">
                <a:solidFill>
                  <a:prstClr val="black"/>
                </a:solidFill>
              </a:rPr>
              <a:t>Hotel, Ferienwohnung, Hundesitter, Schreiner, Pflanzenspezialist, Reiseaufwand, Umzugshelfer etc.</a:t>
            </a:r>
          </a:p>
          <a:p>
            <a:pPr marL="0" indent="0" algn="just">
              <a:buNone/>
            </a:pPr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16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744FF5-3744-3CCC-AA31-AE15A8AD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20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9A32FA-773F-1AC7-DF64-03CD889D6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65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B4C6C-89BE-3130-4950-893212E26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91D9-8A2D-1A98-84F9-2FE7406A9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prstClr val="black"/>
                </a:solidFill>
              </a:rPr>
              <a:t>Wenn nichts mehr hilft?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992093-CF93-426D-8409-E14A438B4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75" y="1916832"/>
            <a:ext cx="8229600" cy="4392488"/>
          </a:xfrm>
        </p:spPr>
        <p:txBody>
          <a:bodyPr>
            <a:normAutofit/>
          </a:bodyPr>
          <a:lstStyle/>
          <a:p>
            <a:pPr marL="719138" indent="-358775" algn="just">
              <a:buFont typeface="Symbol" panose="05050102010706020507" pitchFamily="18" charset="2"/>
              <a:buChar char="-"/>
            </a:pPr>
            <a:r>
              <a:rPr lang="de-DE" sz="2400" dirty="0">
                <a:solidFill>
                  <a:prstClr val="black"/>
                </a:solidFill>
              </a:rPr>
              <a:t>Duldungsklage</a:t>
            </a:r>
          </a:p>
          <a:p>
            <a:pPr marL="360363" indent="0" algn="just">
              <a:buNone/>
            </a:pPr>
            <a:endParaRPr lang="de-DE" sz="2400" dirty="0">
              <a:solidFill>
                <a:prstClr val="black"/>
              </a:solidFill>
            </a:endParaRPr>
          </a:p>
          <a:p>
            <a:pPr marL="719138" indent="-358775" algn="just">
              <a:buFont typeface="Symbol" panose="05050102010706020507" pitchFamily="18" charset="2"/>
              <a:buChar char="-"/>
            </a:pPr>
            <a:r>
              <a:rPr lang="de-DE" sz="2400" dirty="0">
                <a:solidFill>
                  <a:prstClr val="black"/>
                </a:solidFill>
              </a:rPr>
              <a:t>Einstweilige Verfügung (ausnahmsweise)</a:t>
            </a:r>
          </a:p>
          <a:p>
            <a:pPr algn="just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pPr lvl="1"/>
            <a:endParaRPr lang="de-DE" sz="1600" dirty="0">
              <a:solidFill>
                <a:prstClr val="black"/>
              </a:solidFill>
            </a:endParaRPr>
          </a:p>
          <a:p>
            <a:pPr lvl="1"/>
            <a:endParaRPr lang="de-DE" sz="2000" dirty="0">
              <a:solidFill>
                <a:prstClr val="black"/>
              </a:solidFill>
            </a:endParaRPr>
          </a:p>
          <a:p>
            <a:endParaRPr lang="de-DE" sz="24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7B710-414E-8224-B5C3-7A452D5A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8A909-83BA-47FF-9E83-EB6B254111BD}" type="slidenum">
              <a:rPr lang="de-DE" smtClean="0"/>
              <a:t>21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815486B-A92C-19C9-712D-DC39FE8CDD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43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10800000" flipV="1">
            <a:off x="584041" y="1195579"/>
            <a:ext cx="7615758" cy="1944216"/>
          </a:xfrm>
        </p:spPr>
        <p:txBody>
          <a:bodyPr>
            <a:noAutofit/>
          </a:bodyPr>
          <a:lstStyle/>
          <a:p>
            <a:pPr algn="ctr"/>
            <a:r>
              <a:rPr lang="de-DE" sz="4400" b="1" dirty="0"/>
              <a:t>Danke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4792532" y="494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758876" y="22591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83568" y="3429000"/>
            <a:ext cx="8013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9B67-F2E7-4553-A804-4AD606DD8CC6}" type="slidenum">
              <a:rPr lang="de-DE" smtClean="0"/>
              <a:t>22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C14D87-C99C-9F7B-EFA7-D1268496E2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1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43611"/>
      </p:ext>
    </p:extLst>
  </p:cSld>
  <p:clrMapOvr>
    <a:masterClrMapping/>
  </p:clrMapOvr>
</p:sld>
</file>

<file path=ppt/theme/theme1.xml><?xml version="1.0" encoding="utf-8"?>
<a:theme xmlns:a="http://schemas.openxmlformats.org/drawingml/2006/main" name="wir-Logo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1642</Words>
  <Application>Microsoft Office PowerPoint</Application>
  <PresentationFormat>Bildschirmpräsentation (4:3)</PresentationFormat>
  <Paragraphs>191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Symbol</vt:lpstr>
      <vt:lpstr>wir-Logo</vt:lpstr>
      <vt:lpstr>Duldungspflichten  des Mieters bei  Modernisierung, Sanierung und Instandsetzung </vt:lpstr>
      <vt:lpstr>I. Die Modernisierungsmaßnahmen - § 555 b BGB</vt:lpstr>
      <vt:lpstr>Warum sind Modernisierungen gesetzlich geregelt?</vt:lpstr>
      <vt:lpstr>Was ist eine Modernisierung?</vt:lpstr>
      <vt:lpstr>Was ist eine Modernisierung?</vt:lpstr>
      <vt:lpstr>§ 555 b BGB Ziff. 4 –  Erhöhung des Gebrauchswertes der Wohnung</vt:lpstr>
      <vt:lpstr>§ 555 b BGB Ziff. 4 –  Erhöhung des Gebrauchswertes der Wohnung</vt:lpstr>
      <vt:lpstr>§ 555 b BGB Ziff. 5 –  dauerhafte Verbesserung der allgemeinen Wohnverhältnisse</vt:lpstr>
      <vt:lpstr>§ 555 b BGB Ziff. 4 –  Erhöhung des Gebrauchswertes der Wohnung</vt:lpstr>
      <vt:lpstr>§ 555 b BGB Ziff. 5 –  Nicht zu vertretende Umstände</vt:lpstr>
      <vt:lpstr>§ 555 b BGB Ziff. 6 –  Schaffen neuen Wohnraumes</vt:lpstr>
      <vt:lpstr>§ 555 b Ziff. 1 und 2 - Energieeinsparung</vt:lpstr>
      <vt:lpstr>§ 555 c – Ankündigung von Modernisierungsmaßnahmen</vt:lpstr>
      <vt:lpstr>§ 555 c – Ankündigung von Modernisierungsmaßnahmen</vt:lpstr>
      <vt:lpstr>§ 555 c – Ankündigung von Modernisierungsmaßnahmen</vt:lpstr>
      <vt:lpstr>§ 555 c – Ankündigung von Modernisierungsmaßnahmen</vt:lpstr>
      <vt:lpstr>§ 555 a – Erhaltungsmaßnahmen</vt:lpstr>
      <vt:lpstr>Was sind Erhaltungsmaßnahmen?</vt:lpstr>
      <vt:lpstr>Ankündigung der Erhaltungsmaßnahmen</vt:lpstr>
      <vt:lpstr>Aufwendungsersatz!!!</vt:lpstr>
      <vt:lpstr>Wenn nichts mehr hilft?</vt:lpstr>
      <vt:lpstr>Danke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Marcus Schneider</dc:creator>
  <cp:lastModifiedBy>Simone Plum</cp:lastModifiedBy>
  <cp:revision>44</cp:revision>
  <cp:lastPrinted>2026-10-07T13:13:57Z</cp:lastPrinted>
  <dcterms:created xsi:type="dcterms:W3CDTF">2018-07-22T13:01:14Z</dcterms:created>
  <dcterms:modified xsi:type="dcterms:W3CDTF">2026-10-07T15:01:41Z</dcterms:modified>
</cp:coreProperties>
</file>